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78" r:id="rId7"/>
    <p:sldId id="275" r:id="rId8"/>
    <p:sldId id="276" r:id="rId9"/>
    <p:sldId id="277" r:id="rId10"/>
    <p:sldId id="270" r:id="rId11"/>
    <p:sldId id="266" r:id="rId12"/>
    <p:sldId id="271" r:id="rId13"/>
    <p:sldId id="268" r:id="rId14"/>
    <p:sldId id="262" r:id="rId15"/>
    <p:sldId id="269" r:id="rId16"/>
    <p:sldId id="272" r:id="rId17"/>
    <p:sldId id="273" r:id="rId18"/>
    <p:sldId id="274" r:id="rId19"/>
    <p:sldId id="265" r:id="rId20"/>
  </p:sldIdLst>
  <p:sldSz cx="12192000" cy="6858000"/>
  <p:notesSz cx="6858000" cy="9144000"/>
  <p:embeddedFontLst>
    <p:embeddedFont>
      <p:font typeface="HY궁서B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owhd99 xowhd99" initials="x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AA5"/>
    <a:srgbClr val="86C5F1"/>
    <a:srgbClr val="2698E6"/>
    <a:srgbClr val="BFE0F7"/>
    <a:srgbClr val="5EB3EC"/>
    <a:srgbClr val="0308C3"/>
    <a:srgbClr val="4FA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 varScale="1">
        <p:scale>
          <a:sx n="46" d="100"/>
          <a:sy n="46" d="100"/>
        </p:scale>
        <p:origin x="54" y="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0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1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3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8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3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715E-AA30-4F48-AC4C-24B9B946669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3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964"/>
            <a:ext cx="4190035" cy="41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65359" y="740780"/>
            <a:ext cx="4155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신발장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보안의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필요성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2263" y="752856"/>
            <a:ext cx="4155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신발장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보안의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필요성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6060" y="5318450"/>
            <a:ext cx="36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인터넷윤리와 보안개론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17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477246" y="5023411"/>
            <a:ext cx="4004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0BEBCA-830E-45C0-AEEA-4665147E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8" y="728072"/>
            <a:ext cx="3448490" cy="515291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xmlns="" id="{519DD57B-46C5-42EB-81E7-B8BF29832600}"/>
              </a:ext>
            </a:extLst>
          </p:cNvPr>
          <p:cNvSpPr/>
          <p:nvPr/>
        </p:nvSpPr>
        <p:spPr>
          <a:xfrm>
            <a:off x="1219200" y="840259"/>
            <a:ext cx="2825578" cy="14828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알아보자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~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EBCEBCB-FC37-4461-851C-4FE9666B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8" y="2002473"/>
            <a:ext cx="3448490" cy="22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6718041" y="1739467"/>
            <a:ext cx="5473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가져가세요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아무런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없고 신발장도 없으며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대부분 경고 문구만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써져있다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CCTV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 없는 경우도 대다수기 때문에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마음먹기만 하면 도난이 가능함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16A792-311C-45D7-AA01-3DCC73E9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5" y="1141133"/>
            <a:ext cx="5788602" cy="46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C73B03-BD17-4018-B7CA-187185DE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" y="1185152"/>
            <a:ext cx="6505575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7256834" y="1422223"/>
            <a:ext cx="49351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 설치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예시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번과 대비하여 신발을 보관하는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신발장을 설치는 하였으나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역시 아무런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없고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똑같이 책임을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안진다는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경고문구만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써져있다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번보단 드물지만 도난이 가능함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C8B823-B995-4900-A07C-72F301243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7" y="1936211"/>
            <a:ext cx="6096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6715658" y="1366243"/>
            <a:ext cx="49351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자물쇠 설치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드디어 장착된 현존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최강보안단계의 신발장의 형태이다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하지만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키를 따로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보관해야한다는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불편함과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다른 손님들이 주인이 자리에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없는 틈타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키를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훔칠수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있다는점이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단점이있다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842167-F477-450D-9CFE-7EA788A6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38" y="1015170"/>
            <a:ext cx="4935165" cy="5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405" y="543539"/>
            <a:ext cx="11343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현재 이와 같이 보안이 </a:t>
            </a:r>
            <a:r>
              <a:rPr lang="ko-KR" altLang="en-US" sz="4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철저하지않아</a:t>
            </a:r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en-US" altLang="ko-KR" sz="4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도난이 </a:t>
            </a:r>
            <a:r>
              <a:rPr lang="ko-KR" altLang="en-US" sz="4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발생하게됩니다</a:t>
            </a:r>
            <a:endParaRPr lang="en-US" altLang="ko-KR" sz="4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8EE38A-C4C4-43CA-B3CC-CEB3027B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974396"/>
            <a:ext cx="4883604" cy="48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731852" y="1550059"/>
            <a:ext cx="2744685" cy="3713986"/>
            <a:chOff x="4731852" y="874842"/>
            <a:chExt cx="2744685" cy="3713986"/>
          </a:xfrm>
        </p:grpSpPr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000"/>
                      </a14:imgEffect>
                      <a14:imgEffect>
                        <a14:colorTemperature colorTemp="5692"/>
                      </a14:imgEffect>
                      <a14:imgEffect>
                        <a14:saturation sat="64000"/>
                      </a14:imgEffect>
                      <a14:imgEffect>
                        <a14:brightnessContrast bright="3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39" y="874842"/>
              <a:ext cx="1866494" cy="224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4930295" y="3402959"/>
              <a:ext cx="23245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731852" y="3696276"/>
              <a:ext cx="274468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그럼 어떤 신발장을 </a:t>
              </a:r>
              <a:r>
                <a:rPr lang="ko-KR" altLang="en-US" sz="2600" dirty="0" err="1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만들생각인가</a:t>
              </a:r>
              <a:r>
                <a:rPr lang="en-US" altLang="ko-KR" sz="2600" dirty="0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618299" y="1250066"/>
            <a:ext cx="2951544" cy="430578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2E9DD6-F772-481A-A636-CBED9F19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04" y="436961"/>
            <a:ext cx="7565708" cy="5984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207A25-7103-45A2-80A4-CD623B97B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13" y="2963923"/>
            <a:ext cx="1365818" cy="889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CB4A00D-9E3E-4238-B711-9858A383A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62" y="2988384"/>
            <a:ext cx="1365818" cy="889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C6216E2-9CEE-4C1F-9730-6D6E0F9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65" y="2988385"/>
            <a:ext cx="1365818" cy="889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CB4D803-4E06-42FB-9139-56F0DEC12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50" y="2991285"/>
            <a:ext cx="1365818" cy="889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A1D41F6-1F75-48C6-90A2-7B7357323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2" y="2991285"/>
            <a:ext cx="1365818" cy="8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2E9DD6-F772-481A-A636-CBED9F19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4" y="432504"/>
            <a:ext cx="7565708" cy="5984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A8499D-6E5F-47D3-BA03-18204B16D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76" y="1561122"/>
            <a:ext cx="3162741" cy="425826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59A858C-712E-47AE-826F-CEA53F4ED4EA}"/>
              </a:ext>
            </a:extLst>
          </p:cNvPr>
          <p:cNvCxnSpPr/>
          <p:nvPr/>
        </p:nvCxnSpPr>
        <p:spPr>
          <a:xfrm>
            <a:off x="8206312" y="1124125"/>
            <a:ext cx="2003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A4B422D7-F4A4-4CF4-8831-2F0B26EBDAF8}"/>
              </a:ext>
            </a:extLst>
          </p:cNvPr>
          <p:cNvCxnSpPr/>
          <p:nvPr/>
        </p:nvCxnSpPr>
        <p:spPr>
          <a:xfrm>
            <a:off x="10209402" y="1124125"/>
            <a:ext cx="0" cy="7046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7554F3-3463-47A6-9EA5-EF0EFDBBE644}"/>
              </a:ext>
            </a:extLst>
          </p:cNvPr>
          <p:cNvSpPr txBox="1"/>
          <p:nvPr/>
        </p:nvSpPr>
        <p:spPr>
          <a:xfrm>
            <a:off x="115013" y="405720"/>
            <a:ext cx="4365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최종의견</a:t>
            </a:r>
            <a:r>
              <a:rPr lang="en-US" altLang="ko-KR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565DAA-3C0A-48F8-A862-0D64ECD5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92" y="1522690"/>
            <a:ext cx="3743454" cy="3743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9499EE3-97C8-43EE-819D-0BBE69ECF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76" y="1577079"/>
            <a:ext cx="5641157" cy="37582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1B82D25-6C3B-4678-8389-CC6DB8DC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1" y="3591308"/>
            <a:ext cx="2754890" cy="15482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2C033282-7E21-47D4-9837-FA0BA9EDDAF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33011" y="4365432"/>
            <a:ext cx="2955041" cy="348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5CF34697-2D5E-4882-9073-31E16797B6F0}"/>
              </a:ext>
            </a:extLst>
          </p:cNvPr>
          <p:cNvCxnSpPr>
            <a:cxnSpLocks/>
          </p:cNvCxnSpPr>
          <p:nvPr/>
        </p:nvCxnSpPr>
        <p:spPr>
          <a:xfrm flipH="1">
            <a:off x="5299020" y="3591308"/>
            <a:ext cx="1903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66B041-06DC-4A9C-920F-B1B7238ABBE3}"/>
              </a:ext>
            </a:extLst>
          </p:cNvPr>
          <p:cNvSpPr txBox="1"/>
          <p:nvPr/>
        </p:nvSpPr>
        <p:spPr>
          <a:xfrm>
            <a:off x="4899171" y="6165908"/>
            <a:ext cx="736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단</a:t>
            </a:r>
            <a:r>
              <a:rPr lang="en-US" altLang="ko-KR" sz="20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휴대폰을 소지하지 못한 사람들은 비밀번호로 사용 가능하게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만듬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C91DCD4-B990-47FE-82DA-A4A254D18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1" y="1620987"/>
            <a:ext cx="2754890" cy="178539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3CD39D95-0BAB-4556-95C3-F6760F57139A}"/>
              </a:ext>
            </a:extLst>
          </p:cNvPr>
          <p:cNvCxnSpPr>
            <a:cxnSpLocks/>
          </p:cNvCxnSpPr>
          <p:nvPr/>
        </p:nvCxnSpPr>
        <p:spPr>
          <a:xfrm flipV="1">
            <a:off x="2933011" y="2281728"/>
            <a:ext cx="2955041" cy="231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7613A90-F532-4A79-944E-0E4F1485DE03}"/>
              </a:ext>
            </a:extLst>
          </p:cNvPr>
          <p:cNvSpPr txBox="1"/>
          <p:nvPr/>
        </p:nvSpPr>
        <p:spPr>
          <a:xfrm>
            <a:off x="115013" y="5310121"/>
            <a:ext cx="374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홍채인식</a:t>
            </a:r>
            <a:r>
              <a:rPr lang="en-US" altLang="ko-KR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지문인식 등</a:t>
            </a:r>
            <a:endParaRPr lang="en-US" altLang="ko-KR" sz="2000" dirty="0">
              <a:solidFill>
                <a:srgbClr val="0070C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휴대폰별 가능한 생채인식을 이용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E4B2A61-CFC2-4331-BCCA-904B89551E1E}"/>
              </a:ext>
            </a:extLst>
          </p:cNvPr>
          <p:cNvSpPr/>
          <p:nvPr/>
        </p:nvSpPr>
        <p:spPr>
          <a:xfrm rot="20714257">
            <a:off x="6475011" y="2597965"/>
            <a:ext cx="4546363" cy="83102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LOCK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OFF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84" y="548451"/>
            <a:ext cx="2052625" cy="1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70736" y="387014"/>
            <a:ext cx="5649794" cy="1755351"/>
            <a:chOff x="733313" y="728263"/>
            <a:chExt cx="5649794" cy="1755351"/>
          </a:xfrm>
        </p:grpSpPr>
        <p:sp>
          <p:nvSpPr>
            <p:cNvPr id="6" name="TextBox 5"/>
            <p:cNvSpPr txBox="1"/>
            <p:nvPr/>
          </p:nvSpPr>
          <p:spPr>
            <a:xfrm>
              <a:off x="757811" y="729288"/>
              <a:ext cx="56252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현재 잠금형 신발장 과의 차이점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313" y="728263"/>
              <a:ext cx="56252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현재 잠금형 신발장과의 차이점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64791" y="325383"/>
            <a:ext cx="11662417" cy="61445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xmlns="" id="{5A43783A-5DFF-4572-B02D-C6445392630C}"/>
              </a:ext>
            </a:extLst>
          </p:cNvPr>
          <p:cNvSpPr/>
          <p:nvPr/>
        </p:nvSpPr>
        <p:spPr>
          <a:xfrm>
            <a:off x="9242563" y="462494"/>
            <a:ext cx="2028240" cy="995014"/>
          </a:xfrm>
          <a:prstGeom prst="wedgeEllipseCallout">
            <a:avLst>
              <a:gd name="adj1" fmla="val -51440"/>
              <a:gd name="adj2" fmla="val 52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그렇군요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4AD043-F5F5-480D-8293-60E4F64C61AC}"/>
              </a:ext>
            </a:extLst>
          </p:cNvPr>
          <p:cNvSpPr txBox="1"/>
          <p:nvPr/>
        </p:nvSpPr>
        <p:spPr>
          <a:xfrm>
            <a:off x="1308683" y="2600587"/>
            <a:ext cx="9395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과거 잠금형 신발장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개발한 생채인식형 신발장</a:t>
            </a:r>
          </a:p>
        </p:txBody>
      </p:sp>
    </p:spTree>
    <p:extLst>
      <p:ext uri="{BB962C8B-B14F-4D97-AF65-F5344CB8AC3E}">
        <p14:creationId xmlns:p14="http://schemas.microsoft.com/office/powerpoint/2010/main" val="30088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825158" y="1550059"/>
            <a:ext cx="2537826" cy="3307332"/>
            <a:chOff x="4825158" y="874842"/>
            <a:chExt cx="2537826" cy="3307332"/>
          </a:xfrm>
        </p:grpSpPr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000"/>
                      </a14:imgEffect>
                      <a14:imgEffect>
                        <a14:colorTemperature colorTemp="5692"/>
                      </a14:imgEffect>
                      <a14:imgEffect>
                        <a14:saturation sat="64000"/>
                      </a14:imgEffect>
                      <a14:imgEffect>
                        <a14:brightnessContrast bright="3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39" y="874842"/>
              <a:ext cx="1866494" cy="224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4930295" y="3402959"/>
              <a:ext cx="23245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825158" y="3658954"/>
              <a:ext cx="2537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2060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감사합니다</a:t>
              </a:r>
              <a:endParaRPr lang="en-US" altLang="ko-KR" sz="2800" dirty="0">
                <a:solidFill>
                  <a:srgbClr val="00206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80663" y="587415"/>
            <a:ext cx="11030673" cy="568317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63" y="2986269"/>
            <a:ext cx="1727401" cy="17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3378" y="1039842"/>
            <a:ext cx="29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&lt;</a:t>
            </a:r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  <a:r>
              <a:rPr lang="en-US" altLang="ko-KR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&gt;</a:t>
            </a:r>
            <a:endParaRPr lang="ko-KR" altLang="en-US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78" y="993542"/>
            <a:ext cx="29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&lt;</a:t>
            </a:r>
            <a:r>
              <a:rPr lang="ko-KR" altLang="en-US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  <a:r>
              <a:rPr lang="en-US" altLang="ko-KR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&gt;</a:t>
            </a:r>
            <a:endParaRPr lang="ko-KR" altLang="en-US" sz="5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50406" y="4017109"/>
            <a:ext cx="10091188" cy="1661993"/>
            <a:chOff x="1182545" y="3762467"/>
            <a:chExt cx="10091188" cy="166199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182546" y="4308559"/>
              <a:ext cx="982690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51937" y="3781921"/>
              <a:ext cx="26371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(3)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새로 개발한 도난방지용 신발장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7241" y="3762467"/>
              <a:ext cx="26371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(2)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현재의 신발장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현황과 </a:t>
              </a:r>
              <a:r>
                <a:rPr lang="ko-KR" altLang="en-US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이에따른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도난사례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82545" y="3781921"/>
              <a:ext cx="2637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(1)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떠올리게 된 계기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36633" y="3781921"/>
              <a:ext cx="26371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(4)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현재 잠금형 신발장과의 </a:t>
              </a:r>
              <a:r>
                <a:rPr lang="ko-KR" altLang="en-US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차별점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xmlns="" id="{F47558E0-18C7-413A-9922-91EB0324E95A}"/>
              </a:ext>
            </a:extLst>
          </p:cNvPr>
          <p:cNvSpPr/>
          <p:nvPr/>
        </p:nvSpPr>
        <p:spPr>
          <a:xfrm>
            <a:off x="8373181" y="1936326"/>
            <a:ext cx="2986267" cy="962887"/>
          </a:xfrm>
          <a:prstGeom prst="wedgeEllipseCallout">
            <a:avLst>
              <a:gd name="adj1" fmla="val 17900"/>
              <a:gd name="adj2" fmla="val 6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집중해주세요</a:t>
            </a:r>
          </a:p>
        </p:txBody>
      </p:sp>
    </p:spTree>
    <p:extLst>
      <p:ext uri="{BB962C8B-B14F-4D97-AF65-F5344CB8AC3E}">
        <p14:creationId xmlns:p14="http://schemas.microsoft.com/office/powerpoint/2010/main" val="10895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624737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364620" y="2578260"/>
            <a:ext cx="3439610" cy="2372810"/>
            <a:chOff x="4305783" y="2242595"/>
            <a:chExt cx="3439610" cy="237281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430578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74539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836867" y="5304684"/>
            <a:ext cx="260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도난에 대한 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업주들의 </a:t>
            </a:r>
            <a:r>
              <a:rPr lang="ko-KR" altLang="en-US" sz="2400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불안함</a:t>
            </a:r>
            <a:endParaRPr lang="en-US" altLang="ko-KR" sz="2400" dirty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7981" y="5145042"/>
            <a:ext cx="28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고가신발의 대중화로인한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 보안의 필요성이 증대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8753" y="5312993"/>
            <a:ext cx="27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손님들의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안정성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편의성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475D249-868F-4D47-B143-95CE78FA3129}"/>
              </a:ext>
            </a:extLst>
          </p:cNvPr>
          <p:cNvGrpSpPr/>
          <p:nvPr/>
        </p:nvGrpSpPr>
        <p:grpSpPr>
          <a:xfrm>
            <a:off x="761181" y="746325"/>
            <a:ext cx="5660043" cy="962370"/>
            <a:chOff x="702870" y="774056"/>
            <a:chExt cx="5660043" cy="962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1B56DDD-8608-4360-9C5D-610301B1DD9A}"/>
                </a:ext>
              </a:extLst>
            </p:cNvPr>
            <p:cNvSpPr txBox="1"/>
            <p:nvPr/>
          </p:nvSpPr>
          <p:spPr>
            <a:xfrm>
              <a:off x="737617" y="77405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왜 하필 신발장</a:t>
              </a:r>
              <a:r>
                <a:rPr lang="en-US" altLang="ko-KR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  <a:endPara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348856C-EDB8-49CC-B7C7-87FE502E199D}"/>
                </a:ext>
              </a:extLst>
            </p:cNvPr>
            <p:cNvSpPr txBox="1"/>
            <p:nvPr/>
          </p:nvSpPr>
          <p:spPr>
            <a:xfrm>
              <a:off x="702870" y="813096"/>
              <a:ext cx="47028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왜 하필 신발장</a:t>
              </a:r>
              <a:r>
                <a:rPr lang="en-US" altLang="ko-KR" sz="5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  <a:endParaRPr lang="ko-KR" altLang="en-US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F9E792-64AE-472C-AB74-DC489066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7" y="1725708"/>
            <a:ext cx="3201651" cy="3368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7AA149B-DE62-4A4D-A523-44B27EBAA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11" y="1708695"/>
            <a:ext cx="3318616" cy="3385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4786BEC-F863-4AAC-BB5D-0728305D7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51" y="1725708"/>
            <a:ext cx="3379806" cy="3368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138C9B-FCF4-414A-8314-C0EAD88CED7F}"/>
              </a:ext>
            </a:extLst>
          </p:cNvPr>
          <p:cNvSpPr txBox="1"/>
          <p:nvPr/>
        </p:nvSpPr>
        <p:spPr>
          <a:xfrm>
            <a:off x="111966" y="93306"/>
            <a:ext cx="89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7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90771" y="3429000"/>
            <a:ext cx="16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 조합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256" y="3428999"/>
            <a:ext cx="16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그냥</a:t>
            </a:r>
          </a:p>
        </p:txBody>
      </p:sp>
      <p:pic>
        <p:nvPicPr>
          <p:cNvPr id="17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84" y="825288"/>
            <a:ext cx="2052625" cy="1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166065" y="3213555"/>
            <a:ext cx="1616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해변의연인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64792" y="356711"/>
            <a:ext cx="11662417" cy="61445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1F7B20-BA67-4DC3-A6F8-EA3148C19881}"/>
              </a:ext>
            </a:extLst>
          </p:cNvPr>
          <p:cNvSpPr txBox="1"/>
          <p:nvPr/>
        </p:nvSpPr>
        <p:spPr>
          <a:xfrm>
            <a:off x="796098" y="2046231"/>
            <a:ext cx="949856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공중접객업자의 책임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_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상법 제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152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조</a:t>
            </a:r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공중접객업자는 고객으로부터 </a:t>
            </a:r>
            <a:r>
              <a:rPr lang="ko-KR" altLang="en-US" sz="2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보관받은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물건의 보관에 관해</a:t>
            </a:r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자신이 주의를 게을리하지 않았음을 증명하지 못할 경우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</a:t>
            </a:r>
          </a:p>
          <a:p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그 물건의 도난 또는 훼손으로 인한 손해를 배상할 책임이 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있다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공중접객업자는 고객으로부터 </a:t>
            </a:r>
            <a:r>
              <a:rPr lang="ko-KR" altLang="en-US" sz="2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보관받지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않는 경우에도</a:t>
            </a:r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사용인의 과실로 인해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도난 또는 훼손되었을 경우</a:t>
            </a:r>
            <a:r>
              <a:rPr lang="en-US" altLang="ko-KR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일정부분 배상할 책임이 있다</a:t>
            </a:r>
            <a:r>
              <a:rPr lang="en-US" altLang="ko-KR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endParaRPr lang="en-US" altLang="ko-KR" sz="22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고객의 휴대물에 대해 책임이 없다고 알린 경우에도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1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항과 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항의 책임을 면하지 못한다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  <a:endParaRPr lang="ko-KR" altLang="en-US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xmlns="" id="{5A43783A-5DFF-4572-B02D-C6445392630C}"/>
              </a:ext>
            </a:extLst>
          </p:cNvPr>
          <p:cNvSpPr/>
          <p:nvPr/>
        </p:nvSpPr>
        <p:spPr>
          <a:xfrm>
            <a:off x="9242563" y="739331"/>
            <a:ext cx="2028240" cy="995014"/>
          </a:xfrm>
          <a:prstGeom prst="wedgeEllipseCallout">
            <a:avLst>
              <a:gd name="adj1" fmla="val -51440"/>
              <a:gd name="adj2" fmla="val 52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그렇군요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23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2003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82906" y="694481"/>
            <a:ext cx="5668432" cy="968180"/>
            <a:chOff x="694481" y="729206"/>
            <a:chExt cx="5668432" cy="968180"/>
          </a:xfrm>
        </p:grpSpPr>
        <p:sp>
          <p:nvSpPr>
            <p:cNvPr id="21" name="TextBox 20"/>
            <p:cNvSpPr txBox="1"/>
            <p:nvPr/>
          </p:nvSpPr>
          <p:spPr>
            <a:xfrm>
              <a:off x="737617" y="77405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신발 도난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481" y="72920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신발 도난 사례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5B5F10-6879-4075-B63D-9B503DA2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9" y="1886662"/>
            <a:ext cx="6658904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E095C5-F7BE-4326-8375-8B6B3BB7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1" y="587415"/>
            <a:ext cx="5994545" cy="5683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914088-7193-41DC-8FAB-8CEFFD945C79}"/>
              </a:ext>
            </a:extLst>
          </p:cNvPr>
          <p:cNvSpPr txBox="1"/>
          <p:nvPr/>
        </p:nvSpPr>
        <p:spPr>
          <a:xfrm>
            <a:off x="893379" y="5318449"/>
            <a:ext cx="431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외에도 상당히 많은 건수</a:t>
            </a:r>
          </a:p>
        </p:txBody>
      </p:sp>
    </p:spTree>
    <p:extLst>
      <p:ext uri="{BB962C8B-B14F-4D97-AF65-F5344CB8AC3E}">
        <p14:creationId xmlns:p14="http://schemas.microsoft.com/office/powerpoint/2010/main" val="28700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8" y="-74815"/>
            <a:ext cx="5086428" cy="8344340"/>
          </a:xfrm>
          <a:prstGeom prst="rect">
            <a:avLst/>
          </a:prstGeom>
        </p:spPr>
      </p:pic>
      <p:sp>
        <p:nvSpPr>
          <p:cNvPr id="5" name="타원형 설명선 4"/>
          <p:cNvSpPr/>
          <p:nvPr/>
        </p:nvSpPr>
        <p:spPr>
          <a:xfrm>
            <a:off x="5411586" y="756458"/>
            <a:ext cx="3823854" cy="2693324"/>
          </a:xfrm>
          <a:prstGeom prst="wedgeEllipseCallout">
            <a:avLst>
              <a:gd name="adj1" fmla="val -57320"/>
              <a:gd name="adj2" fmla="val 325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HY궁서B" panose="02030600000101010101" pitchFamily="18" charset="-127"/>
                <a:ea typeface="HY궁서B" panose="02030600000101010101" pitchFamily="18" charset="-127"/>
              </a:rPr>
              <a:t>ㅎ</a:t>
            </a:r>
            <a:r>
              <a:rPr lang="ko-KR" altLang="en-US" dirty="0" err="1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해장국</a:t>
            </a:r>
            <a:r>
              <a:rPr lang="ko-KR" altLang="en-US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먹구싶다</a:t>
            </a:r>
            <a:r>
              <a:rPr lang="ko-KR" altLang="en-US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ㅎ</a:t>
            </a:r>
            <a:r>
              <a:rPr lang="en-US" altLang="ko-KR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r>
              <a:rPr lang="ko-KR" altLang="en-US" dirty="0" err="1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ㅎ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10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1번 해장국들어가는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86508" y="-2671896"/>
            <a:ext cx="4326584" cy="1149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" y="545548"/>
            <a:ext cx="11307664" cy="5501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86400" y="2899719"/>
            <a:ext cx="1787611" cy="3262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39" y="2316172"/>
            <a:ext cx="3261293" cy="37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4167E-6 3.7037E-7 L 8.54167E-6 3.7037E-7 C -0.00078 -0.00602 -0.00131 -0.01204 -0.00234 -0.01783 C -0.00313 -0.0213 -0.00455 -0.02408 -0.00546 -0.02755 C -0.00638 -0.03056 -0.00689 -0.0338 -0.00782 -0.03704 C -0.00859 -0.04005 -0.01262 -0.05463 -0.01394 -0.05764 C -0.01549 -0.06111 -0.01771 -0.06389 -0.01939 -0.06736 C -0.02539 -0.07871 -0.02149 -0.07292 -0.02787 -0.08658 C -0.02904 -0.08889 -0.03047 -0.09097 -0.03177 -0.09329 C -0.03607 -0.10185 -0.0375 -0.10764 -0.04336 -0.11528 C -0.0444 -0.11667 -0.04545 -0.11783 -0.04649 -0.11945 C -0.04727 -0.1206 -0.04792 -0.12222 -0.04883 -0.12361 C -0.05078 -0.12639 -0.05105 -0.12639 -0.05339 -0.12778 C -0.05834 -0.12685 -0.06328 -0.12639 -0.0681 -0.125 C -0.07019 -0.12431 -0.07383 -0.11852 -0.075 -0.11667 C -0.07696 -0.11366 -0.07995 -0.10903 -0.08125 -0.1044 C -0.0819 -0.10208 -0.0823 -0.09977 -0.08282 -0.09746 C -0.08308 -0.09607 -0.08321 -0.09468 -0.0836 -0.09329 C -0.08399 -0.0919 -0.08464 -0.09051 -0.08516 -0.08912 C -0.08633 -0.07801 -0.08516 -0.08658 -0.08737 -0.07546 C -0.0892 -0.06713 -0.08959 -0.06065 -0.09362 -0.05347 C -0.0944 -0.05208 -0.09532 -0.05093 -0.09597 -0.04931 C -0.09662 -0.04769 -0.09688 -0.0456 -0.09753 -0.04398 C -0.09818 -0.0419 -0.09909 -0.04028 -0.09974 -0.03843 C -0.10795 -0.01667 -0.09571 -0.04722 -0.10521 -0.02477 C -0.1069 -0.0206 -0.1069 -0.01921 -0.10912 -0.01505 C -0.11667 -0.00023 -0.1125 -0.00764 -0.11914 3.7037E-7 C -0.12019 0.00139 -0.1211 0.00324 -0.12227 0.00417 C -0.12448 0.00602 -0.12917 0.00833 -0.12917 0.00833 C -0.12995 0.00787 -0.13086 0.00764 -0.13151 0.00694 C -0.13464 0.00301 -0.13503 -0.0007 -0.13763 -0.00556 C -0.13855 -0.00718 -0.13985 -0.00787 -0.14076 -0.00949 C -0.14375 -0.01528 -0.1461 -0.02199 -0.14922 -0.02755 C -0.15495 -0.0375 -0.15391 -0.03449 -0.1586 -0.04815 C -0.1612 -0.05579 -0.16472 -0.06273 -0.16628 -0.0713 C -0.16706 -0.07546 -0.16771 -0.07963 -0.16862 -0.0838 C -0.1694 -0.0875 -0.17084 -0.09097 -0.17162 -0.09468 C -0.17214 -0.09653 -0.17201 -0.09838 -0.1724 -0.10023 C -0.17305 -0.10301 -0.17409 -0.10556 -0.17474 -0.10833 C -0.17565 -0.11158 -0.17631 -0.11482 -0.17709 -0.11806 C -0.17826 -0.12269 -0.18021 -0.12685 -0.18099 -0.13171 C -0.18203 -0.13912 -0.18099 -0.13588 -0.18399 -0.14144 C -0.18451 -0.14329 -0.18477 -0.14537 -0.18555 -0.14699 C -0.1862 -0.14792 -0.18711 -0.14838 -0.18789 -0.14815 C -0.19414 -0.14792 -0.20026 -0.14653 -0.20651 -0.1456 C -0.20756 -0.14468 -0.20847 -0.14352 -0.20951 -0.14283 C -0.21211 -0.14074 -0.21511 -0.14028 -0.21732 -0.13727 L -0.22344 -0.12894 C -0.22474 -0.12732 -0.22591 -0.125 -0.22735 -0.12361 C -0.22943 -0.1213 -0.23164 -0.11945 -0.23347 -0.11667 L -0.2405 -0.10718 C -0.24154 -0.10579 -0.24245 -0.10417 -0.24362 -0.10301 L -0.24818 -0.09746 L -0.25287 -0.08519 C -0.25339 -0.0838 -0.25391 -0.08241 -0.25443 -0.08102 L -0.25664 -0.07269 C -0.25743 -0.06458 -0.25834 -0.05625 -0.25899 -0.04815 C -0.25925 -0.04491 -0.25938 -0.04167 -0.25977 -0.03843 C -0.26016 -0.03611 -0.26081 -0.0338 -0.26133 -0.03148 C -0.26185 -0.02616 -0.26263 -0.0206 -0.26289 -0.01505 C -0.2642 0.01805 -0.26263 -0.00417 -0.26446 0.01111 C -0.26472 0.01296 -0.2655 0.02662 -0.26758 0.03032 C -0.2681 0.03125 -0.26901 0.03125 -0.2698 0.03171 C -0.27318 0.03032 -0.2767 0.02963 -0.27995 0.02754 C -0.28086 0.02685 -0.28138 0.02454 -0.28216 0.02338 C -0.28477 0.01967 -0.28789 0.0169 -0.28998 0.01227 C -0.2918 0.00833 -0.29401 0.00463 -0.29532 3.7037E-7 C -0.30157 -0.02222 -0.29154 0.01389 -0.29844 -0.01227 C -0.29961 -0.0169 -0.30144 -0.0213 -0.30235 -0.02616 C -0.30287 -0.02871 -0.30313 -0.03171 -0.30391 -0.03426 C -0.30599 -0.04259 -0.3056 -0.03935 -0.30847 -0.04537 C -0.30938 -0.04699 -0.31003 -0.04884 -0.31081 -0.0507 C -0.3125 -0.0463 -0.31237 -0.04746 -0.31315 -0.04259 C -0.31341 -0.04051 -0.31407 -0.03519 -0.31472 -0.03287 C -0.31485 -0.03241 -0.31524 -0.03195 -0.3155 -0.03148 L -0.31771 -0.03982 " pathEditMode="relative" ptsTypes="AAAAAAAAAAAAAAAAAAAAAAAAAAAAAAAAAAAAAAAAAAAAAAAAAAAAAAAAAAAAAAAAAAAAAAAAAA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2번 해장국먹는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19188" y="-2377956"/>
            <a:ext cx="5531093" cy="113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5" y="356286"/>
            <a:ext cx="11749637" cy="57160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2" y="378290"/>
            <a:ext cx="10340461" cy="5694035"/>
          </a:xfrm>
          <a:prstGeom prst="rect">
            <a:avLst/>
          </a:prstGeom>
        </p:spPr>
      </p:pic>
      <p:sp>
        <p:nvSpPr>
          <p:cNvPr id="3" name="원호 2"/>
          <p:cNvSpPr/>
          <p:nvPr/>
        </p:nvSpPr>
        <p:spPr>
          <a:xfrm flipV="1">
            <a:off x="6806153" y="3575460"/>
            <a:ext cx="1234911" cy="386499"/>
          </a:xfrm>
          <a:prstGeom prst="arc">
            <a:avLst>
              <a:gd name="adj1" fmla="val 11974600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 flipV="1">
            <a:off x="6806153" y="3344167"/>
            <a:ext cx="1234911" cy="386499"/>
          </a:xfrm>
          <a:prstGeom prst="arc">
            <a:avLst>
              <a:gd name="adj1" fmla="val 11974600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3번 내신발없어진거보고시무룩한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90739" y="-2130381"/>
            <a:ext cx="5282344" cy="108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0" y="290383"/>
            <a:ext cx="11956761" cy="58168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2775" y="4298623"/>
            <a:ext cx="1470582" cy="1489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3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299</Words>
  <Application>Microsoft Office PowerPoint</Application>
  <PresentationFormat>와이드스크린</PresentationFormat>
  <Paragraphs>105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HY궁서B</vt:lpstr>
      <vt:lpstr>210 콤퓨타세탁 R</vt:lpstr>
      <vt:lpstr>210 맨발의청춘 L</vt:lpstr>
      <vt:lpstr>210 콤퓨타세탁 L</vt:lpstr>
      <vt:lpstr>Arial</vt:lpstr>
      <vt:lpstr>맑은 고딕</vt:lpstr>
      <vt:lpstr>210 맨발의청춘 R</vt:lpstr>
      <vt:lpstr>210 맨발의청춘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oreo0408@naver.com</dc:creator>
  <cp:lastModifiedBy>user</cp:lastModifiedBy>
  <cp:revision>33</cp:revision>
  <dcterms:created xsi:type="dcterms:W3CDTF">2018-11-17T19:11:15Z</dcterms:created>
  <dcterms:modified xsi:type="dcterms:W3CDTF">2018-11-26T04:11:23Z</dcterms:modified>
</cp:coreProperties>
</file>